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7772400" cy="10058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5D"/>
    <a:srgbClr val="08223F"/>
    <a:srgbClr val="082744"/>
    <a:srgbClr val="041D46"/>
    <a:srgbClr val="092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26" autoAdjust="0"/>
    <p:restoredTop sz="94658"/>
  </p:normalViewPr>
  <p:slideViewPr>
    <p:cSldViewPr snapToGrid="0">
      <p:cViewPr varScale="1">
        <p:scale>
          <a:sx n="63" d="100"/>
          <a:sy n="63" d="100"/>
        </p:scale>
        <p:origin x="27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B5F9-E3F5-D04D-9930-5B8C900C773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5063" y="1200150"/>
            <a:ext cx="25050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486B8-2F6C-7B4F-A8C7-A8120CC492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85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B486B8-2F6C-7B4F-A8C7-A8120CC492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08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0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9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7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0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8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7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3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3C221-4F8E-4273-ADF6-7253FA68221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11BB6-C4F5-4DD6-A761-E245C57F3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3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C866E-64AF-614E-51D5-DA48D4043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3B89BE8-A42E-E8B4-7B8E-037707D2609D}"/>
              </a:ext>
            </a:extLst>
          </p:cNvPr>
          <p:cNvSpPr txBox="1"/>
          <p:nvPr/>
        </p:nvSpPr>
        <p:spPr>
          <a:xfrm>
            <a:off x="2331071" y="4065462"/>
            <a:ext cx="3849810" cy="861774"/>
          </a:xfrm>
          <a:prstGeom prst="rect">
            <a:avLst/>
          </a:prstGeom>
          <a:solidFill>
            <a:srgbClr val="082744">
              <a:alpha val="73000"/>
            </a:srgbClr>
          </a:solidFill>
        </p:spPr>
        <p:txBody>
          <a:bodyPr wrap="square">
            <a:spAutoFit/>
          </a:bodyPr>
          <a:lstStyle/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25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78D787-429B-9BF1-2D13-66A27F8F3141}"/>
              </a:ext>
            </a:extLst>
          </p:cNvPr>
          <p:cNvSpPr txBox="1"/>
          <p:nvPr/>
        </p:nvSpPr>
        <p:spPr>
          <a:xfrm>
            <a:off x="1461466" y="5167112"/>
            <a:ext cx="268921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Program highlights</a:t>
            </a:r>
            <a:endParaRPr lang="en-US" sz="2000" dirty="0"/>
          </a:p>
        </p:txBody>
      </p:sp>
      <p:pic>
        <p:nvPicPr>
          <p:cNvPr id="1026" name="Picture 2" descr="I generated images with the prompt: 'futuristic and appealing poster background for a Master's degree in semiconductor science and technology, featuring future advanced semiconductor technology, suitable for students interested in advanced technology studies'">
            <a:extLst>
              <a:ext uri="{FF2B5EF4-FFF2-40B4-BE49-F238E27FC236}">
                <a16:creationId xmlns:a16="http://schemas.microsoft.com/office/drawing/2014/main" id="{F406FE72-7F96-FE87-60EC-B9E2630838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27" r="7353"/>
          <a:stretch/>
        </p:blipFill>
        <p:spPr bwMode="auto">
          <a:xfrm flipH="1">
            <a:off x="-32862" y="0"/>
            <a:ext cx="7838123" cy="1005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7AB33A1-9A94-4F66-BDCE-47779124B613}"/>
              </a:ext>
            </a:extLst>
          </p:cNvPr>
          <p:cNvSpPr txBox="1"/>
          <p:nvPr/>
        </p:nvSpPr>
        <p:spPr>
          <a:xfrm>
            <a:off x="78581" y="548200"/>
            <a:ext cx="7615238" cy="1800493"/>
          </a:xfrm>
          <a:prstGeom prst="rect">
            <a:avLst/>
          </a:prstGeom>
          <a:solidFill>
            <a:srgbClr val="041D46">
              <a:alpha val="49000"/>
            </a:srgbClr>
          </a:solidFill>
        </p:spPr>
        <p:txBody>
          <a:bodyPr wrap="square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</a:rPr>
              <a:t>Powering the Future of AI: 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pPr algn="ctr"/>
            <a:r>
              <a:rPr lang="en-US" sz="3000" b="1" i="1" dirty="0">
                <a:solidFill>
                  <a:schemeClr val="bg1"/>
                </a:solidFill>
              </a:rPr>
              <a:t>Semiconductor Science &amp; Technology</a:t>
            </a:r>
          </a:p>
          <a:p>
            <a:pPr algn="ctr"/>
            <a:endParaRPr lang="en-US" sz="1000" b="1" i="1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A new Accelerated Master’s Program (AMP)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A new Master of Science in Physics emphasis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376723-DC69-44B0-777A-1D6F4ED6BBDF}"/>
              </a:ext>
            </a:extLst>
          </p:cNvPr>
          <p:cNvSpPr txBox="1"/>
          <p:nvPr/>
        </p:nvSpPr>
        <p:spPr>
          <a:xfrm>
            <a:off x="78581" y="2684674"/>
            <a:ext cx="7693819" cy="889924"/>
          </a:xfrm>
          <a:prstGeom prst="rect">
            <a:avLst/>
          </a:prstGeom>
          <a:solidFill>
            <a:srgbClr val="092437">
              <a:alpha val="58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</a:rPr>
              <a:t>Master core semiconductor manufacturing skills </a:t>
            </a:r>
          </a:p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Explore emerging semiconductor technologies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FB53F-98CF-0C06-5F38-AAD7F2E937BF}"/>
              </a:ext>
            </a:extLst>
          </p:cNvPr>
          <p:cNvSpPr txBox="1"/>
          <p:nvPr/>
        </p:nvSpPr>
        <p:spPr>
          <a:xfrm>
            <a:off x="1545189" y="9128491"/>
            <a:ext cx="46356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</a:rPr>
              <a:t>More information : debuhrc@arizona.edu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C3E0C02-B77D-6F97-D0DD-C469B6951771}"/>
              </a:ext>
            </a:extLst>
          </p:cNvPr>
          <p:cNvSpPr/>
          <p:nvPr/>
        </p:nvSpPr>
        <p:spPr>
          <a:xfrm>
            <a:off x="981456" y="9544888"/>
            <a:ext cx="5929218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E0BC979D-0081-5A98-23F1-64B76FEB352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499" t="-4470"/>
          <a:stretch/>
        </p:blipFill>
        <p:spPr>
          <a:xfrm>
            <a:off x="1408919" y="9607474"/>
            <a:ext cx="1299991" cy="263623"/>
          </a:xfrm>
          <a:prstGeom prst="rect">
            <a:avLst/>
          </a:prstGeom>
        </p:spPr>
      </p:pic>
      <p:pic>
        <p:nvPicPr>
          <p:cNvPr id="49" name="Picture 2" descr="Home | UA Science | Physics">
            <a:extLst>
              <a:ext uri="{FF2B5EF4-FFF2-40B4-BE49-F238E27FC236}">
                <a16:creationId xmlns:a16="http://schemas.microsoft.com/office/drawing/2014/main" id="{5038A898-8329-824B-0E3D-5CEF2A5136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8"/>
          <a:stretch/>
        </p:blipFill>
        <p:spPr bwMode="auto">
          <a:xfrm>
            <a:off x="2864379" y="9598464"/>
            <a:ext cx="946370" cy="26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17A6F26-0FD1-F853-2E3D-5B06D8E1B57F}"/>
              </a:ext>
            </a:extLst>
          </p:cNvPr>
          <p:cNvSpPr txBox="1"/>
          <p:nvPr/>
        </p:nvSpPr>
        <p:spPr>
          <a:xfrm>
            <a:off x="769821" y="3830892"/>
            <a:ext cx="6448034" cy="2169825"/>
          </a:xfrm>
          <a:prstGeom prst="rect">
            <a:avLst/>
          </a:prstGeom>
          <a:solidFill>
            <a:srgbClr val="082744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</a:rPr>
              <a:t> </a:t>
            </a: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1000" b="1" dirty="0">
              <a:solidFill>
                <a:schemeClr val="bg1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4A45873-8308-28DF-5C7A-AB7D0845307A}"/>
              </a:ext>
            </a:extLst>
          </p:cNvPr>
          <p:cNvGrpSpPr/>
          <p:nvPr/>
        </p:nvGrpSpPr>
        <p:grpSpPr>
          <a:xfrm>
            <a:off x="1025117" y="4055791"/>
            <a:ext cx="5813248" cy="923331"/>
            <a:chOff x="250212" y="6820650"/>
            <a:chExt cx="5038623" cy="526644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A62EAB9-ECCA-1D16-3CD7-29175796B6D7}"/>
                </a:ext>
              </a:extLst>
            </p:cNvPr>
            <p:cNvSpPr txBox="1"/>
            <p:nvPr/>
          </p:nvSpPr>
          <p:spPr>
            <a:xfrm>
              <a:off x="250212" y="6961037"/>
              <a:ext cx="1192843" cy="3159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</a:rPr>
                <a:t>4+1 </a:t>
              </a:r>
              <a:endParaRPr lang="en-US" sz="3000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D10129B-DEB9-C717-5174-EE06F07E658E}"/>
                </a:ext>
              </a:extLst>
            </p:cNvPr>
            <p:cNvSpPr txBox="1"/>
            <p:nvPr/>
          </p:nvSpPr>
          <p:spPr>
            <a:xfrm>
              <a:off x="3686509" y="6879246"/>
              <a:ext cx="1602326" cy="3686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Flexible Regular </a:t>
              </a:r>
            </a:p>
            <a:p>
              <a:r>
                <a:rPr lang="en-US" dirty="0">
                  <a:solidFill>
                    <a:schemeClr val="bg1"/>
                  </a:solidFill>
                </a:rPr>
                <a:t>Master Program</a:t>
              </a:r>
              <a:endParaRPr 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506A334-98DB-FD68-BAE4-A2F0CA02E251}"/>
                </a:ext>
              </a:extLst>
            </p:cNvPr>
            <p:cNvSpPr txBox="1"/>
            <p:nvPr/>
          </p:nvSpPr>
          <p:spPr>
            <a:xfrm>
              <a:off x="2833111" y="6918059"/>
              <a:ext cx="837853" cy="3159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</a:rPr>
                <a:t>1-2Y</a:t>
              </a:r>
              <a:endParaRPr lang="en-US" sz="3000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FCA3395-4448-2831-B519-162832B0A095}"/>
                </a:ext>
              </a:extLst>
            </p:cNvPr>
            <p:cNvSpPr txBox="1"/>
            <p:nvPr/>
          </p:nvSpPr>
          <p:spPr>
            <a:xfrm>
              <a:off x="1062122" y="6820650"/>
              <a:ext cx="1894025" cy="5266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AMP</a:t>
              </a:r>
            </a:p>
            <a:p>
              <a:r>
                <a:rPr lang="en-US" dirty="0">
                  <a:solidFill>
                    <a:schemeClr val="bg1"/>
                  </a:solidFill>
                </a:rPr>
                <a:t>BS &amp; MS degrees</a:t>
              </a:r>
            </a:p>
            <a:p>
              <a:r>
                <a:rPr lang="en-US" dirty="0">
                  <a:solidFill>
                    <a:schemeClr val="bg1"/>
                  </a:solidFill>
                </a:rPr>
                <a:t>In five years</a:t>
              </a:r>
              <a:endParaRPr lang="en-US" dirty="0"/>
            </a:p>
          </p:txBody>
        </p:sp>
      </p:grpSp>
      <p:pic>
        <p:nvPicPr>
          <p:cNvPr id="2" name="Picture 2" descr="Home | Materials Science and Engineering">
            <a:extLst>
              <a:ext uri="{FF2B5EF4-FFF2-40B4-BE49-F238E27FC236}">
                <a16:creationId xmlns:a16="http://schemas.microsoft.com/office/drawing/2014/main" id="{C949701D-465C-3348-A041-647DDAE6D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182" y="9607345"/>
            <a:ext cx="1213301" cy="29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me | Electrical and Computer Engineering">
            <a:extLst>
              <a:ext uri="{FF2B5EF4-FFF2-40B4-BE49-F238E27FC236}">
                <a16:creationId xmlns:a16="http://schemas.microsoft.com/office/drawing/2014/main" id="{F2069F9D-BD88-4B50-D77B-099923163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815" y="9607489"/>
            <a:ext cx="1411087" cy="29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ome | UA Science | Physics">
            <a:extLst>
              <a:ext uri="{FF2B5EF4-FFF2-40B4-BE49-F238E27FC236}">
                <a16:creationId xmlns:a16="http://schemas.microsoft.com/office/drawing/2014/main" id="{BAF5F2DC-0CE1-6D6B-3C27-8A7C0DD03B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80853"/>
          <a:stretch/>
        </p:blipFill>
        <p:spPr bwMode="auto">
          <a:xfrm>
            <a:off x="1084053" y="9601581"/>
            <a:ext cx="309080" cy="26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2A43B1-7517-FF22-A46F-E506FCF7C9C7}"/>
              </a:ext>
            </a:extLst>
          </p:cNvPr>
          <p:cNvSpPr txBox="1"/>
          <p:nvPr/>
        </p:nvSpPr>
        <p:spPr>
          <a:xfrm>
            <a:off x="325076" y="8127414"/>
            <a:ext cx="476937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</a:rPr>
              <a:t>Open to students majoring in Physics, ECE, and MSE  or other closely related disciplines who want to accelerate their path into the semiconductor industry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B6344E-F4A2-16D6-3C71-7F6CB2B822E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493" y="7993293"/>
            <a:ext cx="854747" cy="85474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A1B0A2-4579-382B-CD3B-2B3ED8180F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7" y="7979646"/>
            <a:ext cx="854747" cy="8547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F889BE6-23AE-2D07-41E5-1514E576FA91}"/>
              </a:ext>
            </a:extLst>
          </p:cNvPr>
          <p:cNvSpPr txBox="1"/>
          <p:nvPr/>
        </p:nvSpPr>
        <p:spPr>
          <a:xfrm>
            <a:off x="5452385" y="8832078"/>
            <a:ext cx="612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E8020E-4A9E-0DEE-67C8-867FA1AF0BC5}"/>
              </a:ext>
            </a:extLst>
          </p:cNvPr>
          <p:cNvSpPr txBox="1"/>
          <p:nvPr/>
        </p:nvSpPr>
        <p:spPr>
          <a:xfrm>
            <a:off x="6692501" y="8832078"/>
            <a:ext cx="78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AMP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84CED3-B81F-0CD0-4543-D3788603F9DC}"/>
              </a:ext>
            </a:extLst>
          </p:cNvPr>
          <p:cNvSpPr txBox="1"/>
          <p:nvPr/>
        </p:nvSpPr>
        <p:spPr>
          <a:xfrm>
            <a:off x="3993838" y="5043513"/>
            <a:ext cx="34286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Semiconductor 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Advanced Device Fab &amp;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and more…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D42301-B7C0-1A06-6BE3-1C59F8705021}"/>
              </a:ext>
            </a:extLst>
          </p:cNvPr>
          <p:cNvSpPr txBox="1"/>
          <p:nvPr/>
        </p:nvSpPr>
        <p:spPr>
          <a:xfrm>
            <a:off x="253104" y="6139857"/>
            <a:ext cx="7223953" cy="1785104"/>
          </a:xfrm>
          <a:prstGeom prst="rect">
            <a:avLst/>
          </a:prstGeom>
          <a:solidFill>
            <a:srgbClr val="082744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</a:rPr>
              <a:t> </a:t>
            </a: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2500" b="1" dirty="0">
              <a:solidFill>
                <a:schemeClr val="bg1"/>
              </a:solidFill>
            </a:endParaRPr>
          </a:p>
          <a:p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9766C0-1582-E3B6-DD87-C1943C4AFB5A}"/>
              </a:ext>
            </a:extLst>
          </p:cNvPr>
          <p:cNvSpPr txBox="1"/>
          <p:nvPr/>
        </p:nvSpPr>
        <p:spPr>
          <a:xfrm>
            <a:off x="1393134" y="6208627"/>
            <a:ext cx="5176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Inaugural Fall 2026 Cohort – Special Incentives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15ABF2-C4CB-2168-4CFD-18B0F917930B}"/>
              </a:ext>
            </a:extLst>
          </p:cNvPr>
          <p:cNvSpPr txBox="1"/>
          <p:nvPr/>
        </p:nvSpPr>
        <p:spPr>
          <a:xfrm>
            <a:off x="304113" y="6616910"/>
            <a:ext cx="71729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Tuition Scholarships &amp; Fellowships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Paid Instructional Assistant Positions ($500–$1,000/month)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Application Fee Waivers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LOR Waived (Qualified Applicants)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B4E66B1-0988-0F72-4C1D-197C9E4C9D78}"/>
              </a:ext>
            </a:extLst>
          </p:cNvPr>
          <p:cNvSpPr txBox="1"/>
          <p:nvPr/>
        </p:nvSpPr>
        <p:spPr>
          <a:xfrm>
            <a:off x="836676" y="5053078"/>
            <a:ext cx="34286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Semiconductor Physics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Quantum Mat. &amp; Dev.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FASTLab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340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551</TotalTime>
  <Words>140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Weigang - (wgwang)</dc:creator>
  <cp:lastModifiedBy>Wang, Weigang - (wgwang)</cp:lastModifiedBy>
  <cp:revision>39</cp:revision>
  <cp:lastPrinted>2025-05-02T18:08:43Z</cp:lastPrinted>
  <dcterms:created xsi:type="dcterms:W3CDTF">2025-05-01T23:03:53Z</dcterms:created>
  <dcterms:modified xsi:type="dcterms:W3CDTF">2026-04-13T19:30:07Z</dcterms:modified>
</cp:coreProperties>
</file>